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73" r:id="rId4"/>
    <p:sldId id="275" r:id="rId5"/>
    <p:sldId id="274" r:id="rId6"/>
    <p:sldId id="276" r:id="rId7"/>
    <p:sldId id="277" r:id="rId8"/>
    <p:sldId id="2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70278" autoAdjust="0"/>
  </p:normalViewPr>
  <p:slideViewPr>
    <p:cSldViewPr snapToGrid="0">
      <p:cViewPr varScale="1">
        <p:scale>
          <a:sx n="86" d="100"/>
          <a:sy n="86" d="100"/>
        </p:scale>
        <p:origin x="20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21BB4-3D16-4DB6-8DA7-A1377972BD35}" type="datetimeFigureOut">
              <a:rPr lang="en-AU" smtClean="0"/>
              <a:t>8/1/22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EE282-7EAF-425D-B01C-4CE910C63A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5122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382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Students to copy definition under Texture section of their booklets.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544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Explain</a:t>
            </a:r>
            <a:r>
              <a:rPr lang="en-AU" baseline="0" dirty="0"/>
              <a:t> Burger metaphor.</a:t>
            </a:r>
            <a:endParaRPr lang="en-AU" dirty="0"/>
          </a:p>
          <a:p>
            <a:r>
              <a:rPr lang="en-AU" dirty="0"/>
              <a:t>Create a class list on the board of songs</a:t>
            </a:r>
            <a:r>
              <a:rPr lang="en-AU" baseline="0" dirty="0"/>
              <a:t> with thick and thin textures.</a:t>
            </a:r>
          </a:p>
          <a:p>
            <a:r>
              <a:rPr lang="en-AU" baseline="0" dirty="0"/>
              <a:t>THIN- Beginning of Harry Potter theme, Beginning of Old Town Road</a:t>
            </a:r>
          </a:p>
          <a:p>
            <a:r>
              <a:rPr lang="en-AU" baseline="0" dirty="0"/>
              <a:t>THICK- Simpsons theme song, Star Wars Theme song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9341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1057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Give students time</a:t>
            </a:r>
            <a:r>
              <a:rPr lang="en-AU" baseline="0" dirty="0"/>
              <a:t> to try and answer on their own before combining </a:t>
            </a:r>
            <a:r>
              <a:rPr lang="en-AU" baseline="0" dirty="0" err="1"/>
              <a:t>responces</a:t>
            </a:r>
            <a:r>
              <a:rPr lang="en-AU" baseline="0" dirty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0273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8900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805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EE282-7EAF-425D-B01C-4CE910C63A3C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37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284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587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453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993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705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385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987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207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923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4241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426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60B2-1300-406A-9317-F6C094BC66DE}" type="datetimeFigureOut">
              <a:rPr lang="en-AU" smtClean="0"/>
              <a:t>8/1/22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D8D07-5A3B-4FB8-B850-C0DED8E32D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154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bylon-software.com/definition/melody/?uil=English&amp;uris=!!ARV6FUJ2JP&amp;tid=Defini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babylon-software.com/definition/rhythm/?uil=English&amp;uris=!!ARV6FUJ2JP&amp;tid=Defini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-tJYN-eG1zk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Xqog63KOANc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wEJd2RyGm8Q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Learning Goal</a:t>
            </a:r>
            <a:br>
              <a:rPr lang="en-AU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1310" y="3126398"/>
            <a:ext cx="8906945" cy="1655762"/>
          </a:xfrm>
        </p:spPr>
        <p:txBody>
          <a:bodyPr/>
          <a:lstStyle/>
          <a:p>
            <a:r>
              <a:rPr lang="en-AU" sz="3600" dirty="0"/>
              <a:t>I understand what </a:t>
            </a:r>
            <a:r>
              <a:rPr lang="en-AU" sz="3600" i="1" dirty="0"/>
              <a:t>Texture </a:t>
            </a:r>
            <a:r>
              <a:rPr lang="en-AU" sz="3600" dirty="0"/>
              <a:t>is and can describe it in a piece of music.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/>
              <a:t> 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 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078317"/>
              </p:ext>
            </p:extLst>
          </p:nvPr>
        </p:nvGraphicFramePr>
        <p:xfrm>
          <a:off x="2150782" y="5059215"/>
          <a:ext cx="8128000" cy="113635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176504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I can define</a:t>
                      </a:r>
                      <a:r>
                        <a:rPr lang="en-AU" b="0" baseline="0" dirty="0"/>
                        <a:t> musical texture- 15 min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303919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I</a:t>
                      </a:r>
                      <a:r>
                        <a:rPr lang="en-AU" b="0" baseline="0" dirty="0"/>
                        <a:t> can describe how texture is manipulated in music- 30 min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426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I</a:t>
                      </a:r>
                      <a:r>
                        <a:rPr lang="en-AU" b="0" baseline="0" dirty="0"/>
                        <a:t> can manipulate texture in my own performance-15 min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221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368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487" y="1318392"/>
            <a:ext cx="9144000" cy="1227547"/>
          </a:xfrm>
        </p:spPr>
        <p:txBody>
          <a:bodyPr/>
          <a:lstStyle/>
          <a:p>
            <a:pPr algn="l"/>
            <a:r>
              <a:rPr lang="en-AU" dirty="0">
                <a:latin typeface="Trebuchet MS" panose="020B0603020202020204" pitchFamily="34" charset="0"/>
              </a:rPr>
              <a:t>TEXTURE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0487" y="2760296"/>
            <a:ext cx="11011026" cy="484038"/>
          </a:xfrm>
        </p:spPr>
        <p:txBody>
          <a:bodyPr>
            <a:noAutofit/>
          </a:bodyPr>
          <a:lstStyle/>
          <a:p>
            <a:pPr algn="l"/>
            <a:r>
              <a:rPr lang="en-AU" sz="3200" b="1" u="sng" dirty="0"/>
              <a:t>texture</a:t>
            </a:r>
            <a:r>
              <a:rPr lang="en-AU" sz="3200" u="sng" dirty="0"/>
              <a:t> is how the </a:t>
            </a:r>
            <a:r>
              <a:rPr lang="en-AU" sz="3200" u="sng" dirty="0">
                <a:hlinkClick r:id="rId3"/>
              </a:rPr>
              <a:t>melodic</a:t>
            </a:r>
            <a:r>
              <a:rPr lang="en-AU" sz="3200" u="sng" dirty="0"/>
              <a:t> and </a:t>
            </a:r>
            <a:r>
              <a:rPr lang="en-AU" sz="3200" u="sng" dirty="0">
                <a:hlinkClick r:id="rId4"/>
              </a:rPr>
              <a:t>rhythmic</a:t>
            </a:r>
            <a:r>
              <a:rPr lang="en-AU" sz="3200" u="sng" dirty="0"/>
              <a:t> materials are combined in music. Texture is often described in regard to thickness. </a:t>
            </a:r>
            <a:r>
              <a:rPr lang="en-AU" sz="3200" dirty="0"/>
              <a:t>For example, a thick texture contains many 'layers' of instruments.</a:t>
            </a:r>
            <a:br>
              <a:rPr lang="en-AU" sz="3200" u="sng" dirty="0">
                <a:effectLst/>
                <a:latin typeface="Trebuchet MS" panose="020B0603020202020204" pitchFamily="34" charset="0"/>
              </a:rPr>
            </a:br>
            <a:endParaRPr lang="en-AU" sz="3200" u="sng" dirty="0">
              <a:latin typeface="Trebuchet MS" panose="020B06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/>
              <a:t> 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 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287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913806" y="1654204"/>
            <a:ext cx="2227263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THICK TEXTURE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9" name="Picture 5" descr="thW3J3YM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/>
          <a:stretch>
            <a:fillRect/>
          </a:stretch>
        </p:blipFill>
        <p:spPr bwMode="auto">
          <a:xfrm>
            <a:off x="5925810" y="2538570"/>
            <a:ext cx="2529125" cy="246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87851" y="3180740"/>
            <a:ext cx="12668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VOICE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alt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GUITAR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717192" y="2940597"/>
            <a:ext cx="2196224" cy="212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VOICE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BACK UP VOCALS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DRUMS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GUITAR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BASS GUITAR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TRUMPET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flipH="1">
            <a:off x="3467862" y="3404236"/>
            <a:ext cx="1061556" cy="8255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flipH="1" flipV="1">
            <a:off x="3377104" y="3866540"/>
            <a:ext cx="1210747" cy="136368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 flipH="1">
            <a:off x="8346513" y="3142593"/>
            <a:ext cx="1370679" cy="344193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5" name="AutoShape 11"/>
          <p:cNvCxnSpPr>
            <a:cxnSpLocks noChangeShapeType="1"/>
          </p:cNvCxnSpPr>
          <p:nvPr/>
        </p:nvCxnSpPr>
        <p:spPr bwMode="auto">
          <a:xfrm flipH="1">
            <a:off x="8454935" y="3478147"/>
            <a:ext cx="1262257" cy="121693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6" name="AutoShape 12"/>
          <p:cNvCxnSpPr>
            <a:cxnSpLocks noChangeShapeType="1"/>
            <a:endCxn id="1029" idx="3"/>
          </p:cNvCxnSpPr>
          <p:nvPr/>
        </p:nvCxnSpPr>
        <p:spPr bwMode="auto">
          <a:xfrm flipH="1">
            <a:off x="8454935" y="3734436"/>
            <a:ext cx="1253428" cy="35176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7" name="AutoShape 13"/>
          <p:cNvCxnSpPr>
            <a:cxnSpLocks noChangeShapeType="1"/>
          </p:cNvCxnSpPr>
          <p:nvPr/>
        </p:nvCxnSpPr>
        <p:spPr bwMode="auto">
          <a:xfrm flipH="1" flipV="1">
            <a:off x="8346514" y="4041836"/>
            <a:ext cx="1228410" cy="14796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 flipH="1" flipV="1">
            <a:off x="8346514" y="4211608"/>
            <a:ext cx="1361849" cy="113054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39" name="AutoShape 15"/>
          <p:cNvCxnSpPr>
            <a:cxnSpLocks noChangeShapeType="1"/>
          </p:cNvCxnSpPr>
          <p:nvPr/>
        </p:nvCxnSpPr>
        <p:spPr bwMode="auto">
          <a:xfrm flipH="1" flipV="1">
            <a:off x="8316405" y="4287875"/>
            <a:ext cx="1400787" cy="323807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pic>
        <p:nvPicPr>
          <p:cNvPr id="1040" name="Picture 16" descr="th5NZ3YS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04" y="2803251"/>
            <a:ext cx="2855036" cy="140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1009424" y="1660681"/>
            <a:ext cx="2227263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6666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THIN TEXTURE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432904" y="5308135"/>
            <a:ext cx="11170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latin typeface="Trebuchet MS" panose="020B0603020202020204" pitchFamily="34" charset="0"/>
              </a:rPr>
              <a:t>Think of the popular songs you know. </a:t>
            </a:r>
          </a:p>
          <a:p>
            <a:r>
              <a:rPr lang="en-AU" sz="2400" dirty="0">
                <a:latin typeface="Trebuchet MS" panose="020B0603020202020204" pitchFamily="34" charset="0"/>
              </a:rPr>
              <a:t>Can you think of a song that has a thin texture?</a:t>
            </a:r>
          </a:p>
          <a:p>
            <a:r>
              <a:rPr lang="en-AU" sz="2400" dirty="0">
                <a:latin typeface="Trebuchet MS" panose="020B0603020202020204" pitchFamily="34" charset="0"/>
              </a:rPr>
              <a:t>Can you think of a song that has a very thick texture? </a:t>
            </a:r>
          </a:p>
        </p:txBody>
      </p:sp>
    </p:spTree>
    <p:extLst>
      <p:ext uri="{BB962C8B-B14F-4D97-AF65-F5344CB8AC3E}">
        <p14:creationId xmlns:p14="http://schemas.microsoft.com/office/powerpoint/2010/main" val="3658000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/>
              <a:t> 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 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223" y="4490209"/>
            <a:ext cx="107479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Describe the texture of the beginning of this piece of music?</a:t>
            </a:r>
          </a:p>
          <a:p>
            <a:pPr marL="342900" indent="-342900">
              <a:buAutoNum type="arabicPeriod"/>
            </a:pPr>
            <a:endParaRPr lang="en-AU" sz="2800" dirty="0">
              <a:latin typeface="Trebuchet MS" panose="020B0603020202020204" pitchFamily="34" charset="0"/>
            </a:endParaRPr>
          </a:p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How many layers of music can you hear? What are they?</a:t>
            </a:r>
          </a:p>
          <a:p>
            <a:endParaRPr lang="en-AU" sz="2800" dirty="0">
              <a:latin typeface="Trebuchet MS" panose="020B0603020202020204" pitchFamily="34" charset="0"/>
            </a:endParaRPr>
          </a:p>
          <a:p>
            <a:r>
              <a:rPr lang="en-AU" sz="2800" dirty="0">
                <a:latin typeface="Trebuchet MS" panose="020B0603020202020204" pitchFamily="34" charset="0"/>
              </a:rPr>
              <a:t>3. How do you think it contributes to the mood?</a:t>
            </a:r>
          </a:p>
        </p:txBody>
      </p:sp>
      <p:pic>
        <p:nvPicPr>
          <p:cNvPr id="13" name="-tJYN-eG1zk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638665" y="1326346"/>
            <a:ext cx="4677103" cy="26308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7758" y="1269554"/>
            <a:ext cx="109654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Listen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124" y="1888377"/>
            <a:ext cx="749808" cy="33855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AU" sz="1600" b="1" dirty="0"/>
              <a:t>I DO</a:t>
            </a:r>
          </a:p>
        </p:txBody>
      </p:sp>
    </p:spTree>
    <p:extLst>
      <p:ext uri="{BB962C8B-B14F-4D97-AF65-F5344CB8AC3E}">
        <p14:creationId xmlns:p14="http://schemas.microsoft.com/office/powerpoint/2010/main" val="2374987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/>
              <a:t> 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 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7758" y="1269554"/>
            <a:ext cx="109654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Listen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124" y="1888377"/>
            <a:ext cx="749808" cy="33855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AU" sz="1600" b="1" dirty="0"/>
              <a:t>We Do</a:t>
            </a:r>
          </a:p>
        </p:txBody>
      </p:sp>
      <p:pic>
        <p:nvPicPr>
          <p:cNvPr id="16" name="Xqog63KOANc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43625" y="1393283"/>
            <a:ext cx="5267184" cy="29627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3224" y="4450667"/>
            <a:ext cx="107479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Describe the texture of this piece of music?</a:t>
            </a:r>
          </a:p>
          <a:p>
            <a:pPr marL="342900" indent="-342900">
              <a:buAutoNum type="arabicPeriod"/>
            </a:pPr>
            <a:endParaRPr lang="en-AU" sz="2800" dirty="0">
              <a:latin typeface="Trebuchet MS" panose="020B0603020202020204" pitchFamily="34" charset="0"/>
            </a:endParaRPr>
          </a:p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How many layers of music/sound can you hear? What are they?</a:t>
            </a:r>
          </a:p>
          <a:p>
            <a:endParaRPr lang="en-AU" sz="2800" dirty="0">
              <a:latin typeface="Trebuchet MS" panose="020B0603020202020204" pitchFamily="34" charset="0"/>
            </a:endParaRPr>
          </a:p>
          <a:p>
            <a:r>
              <a:rPr lang="en-AU" sz="2800" dirty="0">
                <a:latin typeface="Trebuchet MS" panose="020B0603020202020204" pitchFamily="34" charset="0"/>
              </a:rPr>
              <a:t>3. How do you think it contributes to the mood?</a:t>
            </a:r>
          </a:p>
        </p:txBody>
      </p:sp>
    </p:spTree>
    <p:extLst>
      <p:ext uri="{BB962C8B-B14F-4D97-AF65-F5344CB8AC3E}">
        <p14:creationId xmlns:p14="http://schemas.microsoft.com/office/powerpoint/2010/main" val="116552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/>
              <a:t> 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 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224" y="4521411"/>
            <a:ext cx="107479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Describe the texture of the beginning of this piece of music?</a:t>
            </a:r>
          </a:p>
          <a:p>
            <a:pPr marL="342900" indent="-342900">
              <a:buAutoNum type="arabicPeriod"/>
            </a:pPr>
            <a:endParaRPr lang="en-AU" sz="2800" dirty="0">
              <a:latin typeface="Trebuchet MS" panose="020B0603020202020204" pitchFamily="34" charset="0"/>
            </a:endParaRPr>
          </a:p>
          <a:p>
            <a:pPr marL="342900" indent="-342900">
              <a:buAutoNum type="arabicPeriod"/>
            </a:pPr>
            <a:r>
              <a:rPr lang="en-AU" sz="2800" dirty="0">
                <a:latin typeface="Trebuchet MS" panose="020B0603020202020204" pitchFamily="34" charset="0"/>
              </a:rPr>
              <a:t>Does it change? What layers of music join in/come out?</a:t>
            </a:r>
          </a:p>
          <a:p>
            <a:endParaRPr lang="en-AU" sz="2800" dirty="0">
              <a:latin typeface="Trebuchet MS" panose="020B0603020202020204" pitchFamily="34" charset="0"/>
            </a:endParaRPr>
          </a:p>
          <a:p>
            <a:r>
              <a:rPr lang="en-AU" sz="2800" dirty="0">
                <a:latin typeface="Trebuchet MS" panose="020B0603020202020204" pitchFamily="34" charset="0"/>
              </a:rPr>
              <a:t>2. How do you think it contributes to the mood?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7758" y="1269554"/>
            <a:ext cx="109654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Listen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123" y="1888377"/>
            <a:ext cx="820117" cy="33855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AU" sz="1600" b="1" dirty="0"/>
              <a:t>You Do</a:t>
            </a:r>
          </a:p>
        </p:txBody>
      </p:sp>
      <p:pic>
        <p:nvPicPr>
          <p:cNvPr id="2" name="wEJd2RyGm8Q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026980" y="1104036"/>
            <a:ext cx="5433848" cy="305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0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67758" y="1269554"/>
            <a:ext cx="109654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Discuss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758" y="2895745"/>
            <a:ext cx="11610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latin typeface="Trebuchet MS" panose="020B0603020202020204" pitchFamily="34" charset="0"/>
              </a:rPr>
              <a:t>How might your group vary the timbre of the music in your assessment?</a:t>
            </a:r>
          </a:p>
          <a:p>
            <a:r>
              <a:rPr lang="en-AU" sz="2800" dirty="0">
                <a:latin typeface="Trebuchet MS" panose="020B0603020202020204" pitchFamily="34" charset="0"/>
              </a:rPr>
              <a:t>	</a:t>
            </a:r>
          </a:p>
          <a:p>
            <a:r>
              <a:rPr lang="en-AU" sz="2800" dirty="0">
                <a:latin typeface="Trebuchet MS" panose="020B0603020202020204" pitchFamily="34" charset="0"/>
              </a:rPr>
              <a:t>		1. Adding/reducing voices in sections.</a:t>
            </a:r>
          </a:p>
          <a:p>
            <a:r>
              <a:rPr lang="en-AU" sz="2800" dirty="0">
                <a:latin typeface="Trebuchet MS" panose="020B0603020202020204" pitchFamily="34" charset="0"/>
              </a:rPr>
              <a:t>		2. Someone tapping a rhythm underneath in a section.</a:t>
            </a:r>
          </a:p>
          <a:p>
            <a:r>
              <a:rPr lang="en-AU" sz="2800" dirty="0">
                <a:latin typeface="Trebuchet MS" panose="020B0603020202020204" pitchFamily="34" charset="0"/>
              </a:rPr>
              <a:t>		3. </a:t>
            </a:r>
          </a:p>
          <a:p>
            <a:pPr marL="342900" indent="-342900">
              <a:buAutoNum type="arabicPeriod"/>
            </a:pPr>
            <a:endParaRPr lang="en-AU" sz="2800" dirty="0">
              <a:latin typeface="Trebuchet MS" panose="020B0603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5735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1553" y="1578673"/>
            <a:ext cx="107479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>
                <a:latin typeface="Trebuchet MS" panose="020B0603020202020204" pitchFamily="34" charset="0"/>
              </a:rPr>
              <a:t>PRAC</a:t>
            </a:r>
          </a:p>
          <a:p>
            <a:pPr algn="ctr"/>
            <a:endParaRPr lang="en-AU" sz="2800" dirty="0">
              <a:latin typeface="Trebuchet MS" panose="020B0603020202020204" pitchFamily="34" charset="0"/>
            </a:endParaRPr>
          </a:p>
          <a:p>
            <a:r>
              <a:rPr lang="en-AU" sz="2800" dirty="0">
                <a:latin typeface="Trebuchet MS" panose="020B0603020202020204" pitchFamily="34" charset="0"/>
              </a:rPr>
              <a:t>Please continue practicing the chord order of your assessment piece. </a:t>
            </a:r>
          </a:p>
          <a:p>
            <a:r>
              <a:rPr lang="en-AU" sz="2800" dirty="0">
                <a:latin typeface="Trebuchet MS" panose="020B0603020202020204" pitchFamily="34" charset="0"/>
              </a:rPr>
              <a:t>Remember you want very small gaps between chords when you transition. You should be able to start putting the words of your pieces with their chords.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41310" y="180706"/>
            <a:ext cx="477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>
                <a:solidFill>
                  <a:schemeClr val="bg1"/>
                </a:solidFill>
              </a:rPr>
              <a:t>LG: I understand what </a:t>
            </a:r>
            <a:r>
              <a:rPr lang="en-AU" i="1" dirty="0">
                <a:solidFill>
                  <a:schemeClr val="bg1"/>
                </a:solidFill>
              </a:rPr>
              <a:t>Texture </a:t>
            </a:r>
            <a:r>
              <a:rPr lang="en-AU" dirty="0">
                <a:solidFill>
                  <a:schemeClr val="bg1"/>
                </a:solidFill>
              </a:rPr>
              <a:t>is and can describe it in a piece of music.</a:t>
            </a:r>
          </a:p>
          <a:p>
            <a:pPr algn="r"/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0206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4276</TotalTime>
  <Words>544</Words>
  <Application>Microsoft Macintosh PowerPoint</Application>
  <PresentationFormat>Widescreen</PresentationFormat>
  <Paragraphs>90</Paragraphs>
  <Slides>8</Slides>
  <Notes>8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Office Theme</vt:lpstr>
      <vt:lpstr>Learning Goal </vt:lpstr>
      <vt:lpstr>TEXTURE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Queensland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Goal</dc:title>
  <dc:creator>WILSON, Courtney</dc:creator>
  <cp:lastModifiedBy>Peter Marshall</cp:lastModifiedBy>
  <cp:revision>38</cp:revision>
  <dcterms:created xsi:type="dcterms:W3CDTF">2019-02-24T04:50:20Z</dcterms:created>
  <dcterms:modified xsi:type="dcterms:W3CDTF">2022-01-08T10:50:12Z</dcterms:modified>
</cp:coreProperties>
</file>